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B630F-9534-41B1-A448-C22401304718}" type="datetimeFigureOut">
              <a:rPr lang="en-US" smtClean="0"/>
              <a:pPr/>
              <a:t>10/25/2017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FABF06-5E83-4BD5-A1ED-90ACCE3400F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B630F-9534-41B1-A448-C22401304718}" type="datetimeFigureOut">
              <a:rPr lang="en-US" smtClean="0"/>
              <a:pPr/>
              <a:t>10/25/2017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FABF06-5E83-4BD5-A1ED-90ACCE3400F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Index of Service </a:t>
            </a:r>
            <a:r>
              <a:rPr lang="en-US" dirty="0"/>
              <a:t>P</a:t>
            </a:r>
            <a:r>
              <a:rPr lang="en-US" dirty="0" smtClean="0"/>
              <a:t>roduction for </a:t>
            </a:r>
            <a:r>
              <a:rPr lang="en-US" dirty="0"/>
              <a:t>B</a:t>
            </a:r>
            <a:r>
              <a:rPr lang="en-US" dirty="0" smtClean="0"/>
              <a:t>anking Sector in India  - work in progress</a:t>
            </a:r>
            <a:br>
              <a:rPr lang="en-US" dirty="0" smtClean="0"/>
            </a:b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Dr. </a:t>
            </a:r>
            <a:r>
              <a:rPr lang="en-US" dirty="0" err="1" smtClean="0"/>
              <a:t>Pradip</a:t>
            </a:r>
            <a:r>
              <a:rPr lang="en-US" dirty="0" smtClean="0"/>
              <a:t> </a:t>
            </a:r>
            <a:r>
              <a:rPr lang="en-US" dirty="0" err="1" smtClean="0"/>
              <a:t>Bhuyan</a:t>
            </a:r>
            <a:endParaRPr lang="en-US" dirty="0" smtClean="0"/>
          </a:p>
          <a:p>
            <a:r>
              <a:rPr lang="en-US" dirty="0" smtClean="0"/>
              <a:t>Director</a:t>
            </a:r>
          </a:p>
          <a:p>
            <a:r>
              <a:rPr lang="en-US" dirty="0" smtClean="0"/>
              <a:t>Banking Studies and Risk </a:t>
            </a:r>
            <a:r>
              <a:rPr lang="en-US" dirty="0" err="1" smtClean="0"/>
              <a:t>Modelling</a:t>
            </a:r>
            <a:r>
              <a:rPr lang="en-US" dirty="0" smtClean="0"/>
              <a:t> Division</a:t>
            </a:r>
          </a:p>
          <a:p>
            <a:r>
              <a:rPr lang="en-US" dirty="0" smtClean="0"/>
              <a:t>Dept. of Statistics and Information Management Reserve Bank of India, Mumbai</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52400"/>
            <a:ext cx="8915400" cy="1066800"/>
          </a:xfrm>
        </p:spPr>
        <p:txBody>
          <a:bodyPr>
            <a:normAutofit fontScale="90000"/>
          </a:bodyPr>
          <a:lstStyle/>
          <a:p>
            <a:r>
              <a:rPr lang="en-US" sz="4000" dirty="0" smtClean="0"/>
              <a:t/>
            </a:r>
            <a:br>
              <a:rPr lang="en-US" sz="4000" dirty="0" smtClean="0"/>
            </a:br>
            <a:r>
              <a:rPr lang="en-US" sz="3100" dirty="0">
                <a:latin typeface="Arial" panose="020B0604020202020204" pitchFamily="34" charset="0"/>
                <a:cs typeface="Arial" panose="020B0604020202020204" pitchFamily="34" charset="0"/>
              </a:rPr>
              <a:t>Index of service production from banking in India  - work in progress</a:t>
            </a:r>
            <a:r>
              <a:rPr lang="en-US" sz="3100" dirty="0"/>
              <a:t/>
            </a:r>
            <a:br>
              <a:rPr lang="en-US" sz="3100" dirty="0"/>
            </a:br>
            <a:endParaRPr lang="en-US" sz="3100" dirty="0"/>
          </a:p>
        </p:txBody>
      </p:sp>
      <p:sp>
        <p:nvSpPr>
          <p:cNvPr id="3" name="Content Placeholder 2"/>
          <p:cNvSpPr>
            <a:spLocks noGrp="1"/>
          </p:cNvSpPr>
          <p:nvPr>
            <p:ph idx="1"/>
          </p:nvPr>
        </p:nvSpPr>
        <p:spPr>
          <a:xfrm>
            <a:off x="434454" y="1524000"/>
            <a:ext cx="8229600" cy="4724400"/>
          </a:xfrm>
        </p:spPr>
        <p:txBody>
          <a:bodyPr>
            <a:normAutofit fontScale="40000" lnSpcReduction="20000"/>
          </a:bodyPr>
          <a:lstStyle/>
          <a:p>
            <a:pPr algn="just"/>
            <a:r>
              <a:rPr lang="en-US" sz="4200" dirty="0">
                <a:latin typeface="Arial" panose="020B0604020202020204" pitchFamily="34" charset="0"/>
                <a:cs typeface="Arial" panose="020B0604020202020204" pitchFamily="34" charset="0"/>
              </a:rPr>
              <a:t>Banking sector in India is dominated by scheduled commercial </a:t>
            </a:r>
            <a:r>
              <a:rPr lang="en-US" sz="4200" dirty="0" smtClean="0">
                <a:latin typeface="Arial" panose="020B0604020202020204" pitchFamily="34" charset="0"/>
                <a:cs typeface="Arial" panose="020B0604020202020204" pitchFamily="34" charset="0"/>
              </a:rPr>
              <a:t>banks (SCBs).  </a:t>
            </a:r>
          </a:p>
          <a:p>
            <a:pPr algn="just"/>
            <a:endParaRPr lang="en-US" sz="4200" dirty="0">
              <a:latin typeface="Arial" panose="020B0604020202020204" pitchFamily="34" charset="0"/>
              <a:cs typeface="Arial" panose="020B0604020202020204" pitchFamily="34" charset="0"/>
            </a:endParaRPr>
          </a:p>
          <a:p>
            <a:pPr algn="just"/>
            <a:r>
              <a:rPr lang="en-US" sz="4200" dirty="0" smtClean="0">
                <a:latin typeface="Arial" panose="020B0604020202020204" pitchFamily="34" charset="0"/>
                <a:cs typeface="Arial" panose="020B0604020202020204" pitchFamily="34" charset="0"/>
              </a:rPr>
              <a:t>SCBs (including Regional Rural Banks) account </a:t>
            </a:r>
            <a:r>
              <a:rPr lang="en-US" sz="4200" dirty="0">
                <a:latin typeface="Arial" panose="020B0604020202020204" pitchFamily="34" charset="0"/>
                <a:cs typeface="Arial" panose="020B0604020202020204" pitchFamily="34" charset="0"/>
              </a:rPr>
              <a:t>for over 90 per cent of the total assets of the </a:t>
            </a:r>
            <a:r>
              <a:rPr lang="en-US" sz="4200" dirty="0" smtClean="0">
                <a:latin typeface="Arial" panose="020B0604020202020204" pitchFamily="34" charset="0"/>
                <a:cs typeface="Arial" panose="020B0604020202020204" pitchFamily="34" charset="0"/>
              </a:rPr>
              <a:t>banking system in India.</a:t>
            </a:r>
          </a:p>
          <a:p>
            <a:pPr algn="just"/>
            <a:endParaRPr lang="en-US" sz="4200" dirty="0" smtClean="0">
              <a:latin typeface="Arial" panose="020B0604020202020204" pitchFamily="34" charset="0"/>
              <a:cs typeface="Arial" panose="020B0604020202020204" pitchFamily="34" charset="0"/>
            </a:endParaRPr>
          </a:p>
          <a:p>
            <a:pPr algn="just"/>
            <a:r>
              <a:rPr lang="en-US" sz="4200" dirty="0" smtClean="0">
                <a:latin typeface="Arial" panose="020B0604020202020204" pitchFamily="34" charset="0"/>
                <a:cs typeface="Arial" panose="020B0604020202020204" pitchFamily="34" charset="0"/>
              </a:rPr>
              <a:t>Index </a:t>
            </a:r>
            <a:r>
              <a:rPr lang="en-US" sz="4200" dirty="0">
                <a:latin typeface="Arial" panose="020B0604020202020204" pitchFamily="34" charset="0"/>
                <a:cs typeface="Arial" panose="020B0604020202020204" pitchFamily="34" charset="0"/>
              </a:rPr>
              <a:t>of service production (ISP) is a composite indicator that measures the short term changes in the volume of service production during a given period vis-à-vis that in a chosen based </a:t>
            </a:r>
            <a:r>
              <a:rPr lang="en-US" sz="4200" dirty="0" smtClean="0">
                <a:latin typeface="Arial" panose="020B0604020202020204" pitchFamily="34" charset="0"/>
                <a:cs typeface="Arial" panose="020B0604020202020204" pitchFamily="34" charset="0"/>
              </a:rPr>
              <a:t>period. </a:t>
            </a:r>
          </a:p>
          <a:p>
            <a:pPr algn="just"/>
            <a:endParaRPr lang="en-US" sz="4200" dirty="0">
              <a:latin typeface="Arial" panose="020B0604020202020204" pitchFamily="34" charset="0"/>
              <a:cs typeface="Arial" panose="020B0604020202020204" pitchFamily="34" charset="0"/>
            </a:endParaRPr>
          </a:p>
          <a:p>
            <a:pPr algn="just"/>
            <a:r>
              <a:rPr lang="en-US" sz="4200" dirty="0" smtClean="0">
                <a:latin typeface="Arial" panose="020B0604020202020204" pitchFamily="34" charset="0"/>
                <a:cs typeface="Arial" panose="020B0604020202020204" pitchFamily="34" charset="0"/>
              </a:rPr>
              <a:t>Conceptually </a:t>
            </a:r>
            <a:r>
              <a:rPr lang="en-US" sz="4200" dirty="0">
                <a:latin typeface="Arial" panose="020B0604020202020204" pitchFamily="34" charset="0"/>
                <a:cs typeface="Arial" panose="020B0604020202020204" pitchFamily="34" charset="0"/>
              </a:rPr>
              <a:t>it is akin to the index of industrial production (IIP). As IIP requires measurement of industrial output, ISP requires measurement of services output. </a:t>
            </a:r>
            <a:r>
              <a:rPr lang="en-US" sz="4200" dirty="0" smtClean="0">
                <a:latin typeface="Arial" panose="020B0604020202020204" pitchFamily="34" charset="0"/>
                <a:cs typeface="Arial" panose="020B0604020202020204" pitchFamily="34" charset="0"/>
              </a:rPr>
              <a:t>The </a:t>
            </a:r>
            <a:r>
              <a:rPr lang="en-US" sz="4200" dirty="0">
                <a:latin typeface="Arial" panose="020B0604020202020204" pitchFamily="34" charset="0"/>
                <a:cs typeface="Arial" panose="020B0604020202020204" pitchFamily="34" charset="0"/>
              </a:rPr>
              <a:t>challenge is that the ISP deals with services output which is not always directly observable. ISP for banking (ISPB) refers to the quantity index of banking output.</a:t>
            </a:r>
          </a:p>
          <a:p>
            <a:pPr algn="just"/>
            <a:endParaRPr lang="en-US" sz="4200" dirty="0">
              <a:latin typeface="Arial" panose="020B0604020202020204" pitchFamily="34" charset="0"/>
              <a:cs typeface="Arial" panose="020B0604020202020204" pitchFamily="34" charset="0"/>
            </a:endParaRPr>
          </a:p>
          <a:p>
            <a:pPr algn="just"/>
            <a:r>
              <a:rPr lang="en-US" sz="4200" dirty="0">
                <a:latin typeface="Arial" panose="020B0604020202020204" pitchFamily="34" charset="0"/>
                <a:cs typeface="Arial" panose="020B0604020202020204" pitchFamily="34" charset="0"/>
              </a:rPr>
              <a:t>Work on construction of ISPB for India would be initiated in RBI once the methodology is approved</a:t>
            </a:r>
            <a:r>
              <a:rPr lang="en-US" sz="4200" dirty="0" smtClean="0">
                <a:latin typeface="Arial" panose="020B0604020202020204" pitchFamily="34" charset="0"/>
                <a:cs typeface="Arial" panose="020B0604020202020204" pitchFamily="34" charset="0"/>
              </a:rPr>
              <a:t>.</a:t>
            </a:r>
          </a:p>
          <a:p>
            <a:pPr algn="just"/>
            <a:endParaRPr lang="en-US" sz="2000" dirty="0"/>
          </a:p>
          <a:p>
            <a:pPr algn="just"/>
            <a:endParaRPr lang="en-US" sz="4200" dirty="0" smtClean="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
            </a:r>
            <a:br>
              <a:rPr lang="en-US" dirty="0" smtClean="0"/>
            </a:br>
            <a:r>
              <a:rPr lang="en-US" sz="3100" dirty="0">
                <a:latin typeface="Arial" panose="020B0604020202020204" pitchFamily="34" charset="0"/>
                <a:ea typeface="+mn-ea"/>
                <a:cs typeface="Arial" panose="020B0604020202020204" pitchFamily="34" charset="0"/>
              </a:rPr>
              <a:t>Index of service production from banking in India  - work in progress</a:t>
            </a:r>
            <a:r>
              <a:rPr lang="en-US" sz="3100" dirty="0" smtClean="0"/>
              <a:t/>
            </a:r>
            <a:br>
              <a:rPr lang="en-US" sz="3100" dirty="0" smtClean="0"/>
            </a:br>
            <a:endParaRPr lang="en-US" sz="3100" dirty="0"/>
          </a:p>
        </p:txBody>
      </p:sp>
      <p:sp>
        <p:nvSpPr>
          <p:cNvPr id="3" name="Content Placeholder 2"/>
          <p:cNvSpPr>
            <a:spLocks noGrp="1"/>
          </p:cNvSpPr>
          <p:nvPr>
            <p:ph idx="1"/>
          </p:nvPr>
        </p:nvSpPr>
        <p:spPr>
          <a:xfrm>
            <a:off x="457200" y="1524000"/>
            <a:ext cx="8229600" cy="4876800"/>
          </a:xfrm>
        </p:spPr>
        <p:txBody>
          <a:bodyPr>
            <a:normAutofit fontScale="40000" lnSpcReduction="20000"/>
          </a:bodyPr>
          <a:lstStyle/>
          <a:p>
            <a:pPr algn="just"/>
            <a:endParaRPr lang="en-US" sz="4200" dirty="0">
              <a:latin typeface="Arial" panose="020B0604020202020204" pitchFamily="34" charset="0"/>
              <a:cs typeface="Arial" panose="020B0604020202020204" pitchFamily="34" charset="0"/>
            </a:endParaRPr>
          </a:p>
          <a:p>
            <a:pPr algn="just"/>
            <a:r>
              <a:rPr lang="en-US" sz="5000" dirty="0">
                <a:latin typeface="Arial" panose="020B0604020202020204" pitchFamily="34" charset="0"/>
                <a:cs typeface="Arial" panose="020B0604020202020204" pitchFamily="34" charset="0"/>
              </a:rPr>
              <a:t>Banks provide both direct services as well as intermediary services. </a:t>
            </a:r>
            <a:endParaRPr lang="en-US" sz="5000" dirty="0" smtClean="0">
              <a:latin typeface="Arial" panose="020B0604020202020204" pitchFamily="34" charset="0"/>
              <a:cs typeface="Arial" panose="020B0604020202020204" pitchFamily="34" charset="0"/>
            </a:endParaRPr>
          </a:p>
          <a:p>
            <a:pPr algn="just"/>
            <a:endParaRPr lang="en-US" sz="5000" dirty="0">
              <a:latin typeface="Arial" panose="020B0604020202020204" pitchFamily="34" charset="0"/>
              <a:cs typeface="Arial" panose="020B0604020202020204" pitchFamily="34" charset="0"/>
            </a:endParaRPr>
          </a:p>
          <a:p>
            <a:pPr algn="just"/>
            <a:r>
              <a:rPr lang="en-US" sz="5000" dirty="0" smtClean="0">
                <a:latin typeface="Arial" panose="020B0604020202020204" pitchFamily="34" charset="0"/>
                <a:cs typeface="Arial" panose="020B0604020202020204" pitchFamily="34" charset="0"/>
              </a:rPr>
              <a:t>Direct </a:t>
            </a:r>
            <a:r>
              <a:rPr lang="en-US" sz="5000" dirty="0">
                <a:latin typeface="Arial" panose="020B0604020202020204" pitchFamily="34" charset="0"/>
                <a:cs typeface="Arial" panose="020B0604020202020204" pitchFamily="34" charset="0"/>
              </a:rPr>
              <a:t>services pertain to issuing of letter of credit, bank guarantees, demand draft, foreign currency transaction services etc. Intermediary services pertain to financial intermediation services viz. to accept deposits and to give loans. Total output generated by banks is compiled by adding direct services output to that of financial intermediation services.</a:t>
            </a:r>
          </a:p>
          <a:p>
            <a:pPr algn="just"/>
            <a:endParaRPr lang="en-US" sz="5000" dirty="0" smtClean="0">
              <a:latin typeface="Arial" panose="020B0604020202020204" pitchFamily="34" charset="0"/>
              <a:cs typeface="Arial" panose="020B0604020202020204" pitchFamily="34" charset="0"/>
            </a:endParaRPr>
          </a:p>
          <a:p>
            <a:pPr algn="just"/>
            <a:r>
              <a:rPr lang="en-US" sz="5000" dirty="0" smtClean="0">
                <a:latin typeface="Arial" panose="020B0604020202020204" pitchFamily="34" charset="0"/>
                <a:cs typeface="Arial" panose="020B0604020202020204" pitchFamily="34" charset="0"/>
              </a:rPr>
              <a:t>Output </a:t>
            </a:r>
            <a:r>
              <a:rPr lang="en-US" sz="5000" dirty="0">
                <a:latin typeface="Arial" panose="020B0604020202020204" pitchFamily="34" charset="0"/>
                <a:cs typeface="Arial" panose="020B0604020202020204" pitchFamily="34" charset="0"/>
              </a:rPr>
              <a:t>from direct services is generated based on the fee income received. Output from financial intermediation services cannot be measured directly. It is measured following a widely used method known as financial intermediation services indirectly measured (FISIM).</a:t>
            </a:r>
          </a:p>
          <a:p>
            <a:pPr marL="0" indent="0">
              <a:buNone/>
            </a:pPr>
            <a:endParaRPr lang="en-US" sz="5000" dirty="0">
              <a:latin typeface="Arial" panose="020B0604020202020204" pitchFamily="34" charset="0"/>
              <a:cs typeface="Arial" panose="020B0604020202020204" pitchFamily="34" charset="0"/>
            </a:endParaRPr>
          </a:p>
          <a:p>
            <a:pPr algn="just"/>
            <a:r>
              <a:rPr lang="en-US" sz="5000" dirty="0">
                <a:latin typeface="Arial" panose="020B0604020202020204" pitchFamily="34" charset="0"/>
                <a:cs typeface="Arial" panose="020B0604020202020204" pitchFamily="34" charset="0"/>
              </a:rPr>
              <a:t>There is no standard prescription on a unique reference rate or a unique deflator to construct </a:t>
            </a:r>
            <a:r>
              <a:rPr lang="en-US" sz="5000" dirty="0" smtClean="0">
                <a:latin typeface="Arial" panose="020B0604020202020204" pitchFamily="34" charset="0"/>
                <a:cs typeface="Arial" panose="020B0604020202020204" pitchFamily="34" charset="0"/>
              </a:rPr>
              <a:t>ISP. </a:t>
            </a:r>
            <a:endParaRPr lang="en-US" sz="5000" dirty="0">
              <a:latin typeface="Arial" panose="020B0604020202020204" pitchFamily="34" charset="0"/>
              <a:cs typeface="Arial" panose="020B0604020202020204" pitchFamily="34" charset="0"/>
            </a:endParaRPr>
          </a:p>
          <a:p>
            <a:pPr algn="just"/>
            <a:endParaRPr lang="en-US" sz="4200" dirty="0">
              <a:latin typeface="Arial" panose="020B0604020202020204" pitchFamily="34" charset="0"/>
              <a:cs typeface="Arial" panose="020B0604020202020204" pitchFamily="34" charset="0"/>
            </a:endParaRP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89038"/>
          </a:xfrm>
        </p:spPr>
        <p:txBody>
          <a:bodyPr>
            <a:normAutofit fontScale="90000"/>
          </a:bodyPr>
          <a:lstStyle/>
          <a:p>
            <a:r>
              <a:rPr lang="en-US" dirty="0" smtClean="0"/>
              <a:t/>
            </a:r>
            <a:br>
              <a:rPr lang="en-US" dirty="0" smtClean="0"/>
            </a:br>
            <a:r>
              <a:rPr lang="en-US" dirty="0" smtClean="0"/>
              <a:t/>
            </a:r>
            <a:br>
              <a:rPr lang="en-US" dirty="0" smtClean="0"/>
            </a:br>
            <a:r>
              <a:rPr lang="en-US" sz="3100" dirty="0" smtClean="0">
                <a:latin typeface="Arial" panose="020B0604020202020204" pitchFamily="34" charset="0"/>
                <a:cs typeface="Arial" panose="020B0604020202020204" pitchFamily="34" charset="0"/>
              </a:rPr>
              <a:t>Index </a:t>
            </a:r>
            <a:r>
              <a:rPr lang="en-US" sz="3100" dirty="0">
                <a:latin typeface="Arial" panose="020B0604020202020204" pitchFamily="34" charset="0"/>
                <a:cs typeface="Arial" panose="020B0604020202020204" pitchFamily="34" charset="0"/>
              </a:rPr>
              <a:t>of service production from banking in India  - work in progress</a:t>
            </a:r>
            <a:r>
              <a:rPr lang="en-US" sz="3100" dirty="0"/>
              <a:t/>
            </a:r>
            <a:br>
              <a:rPr lang="en-US" sz="3100" dirty="0"/>
            </a:br>
            <a:r>
              <a:rPr lang="en-US" dirty="0" smtClean="0"/>
              <a:t/>
            </a:r>
            <a:br>
              <a:rPr lang="en-US" dirty="0" smtClean="0"/>
            </a:br>
            <a:endParaRPr lang="en-US" dirty="0"/>
          </a:p>
        </p:txBody>
      </p:sp>
      <p:sp>
        <p:nvSpPr>
          <p:cNvPr id="3" name="Content Placeholder 2"/>
          <p:cNvSpPr>
            <a:spLocks noGrp="1"/>
          </p:cNvSpPr>
          <p:nvPr>
            <p:ph idx="1"/>
          </p:nvPr>
        </p:nvSpPr>
        <p:spPr>
          <a:xfrm>
            <a:off x="457200" y="1828800"/>
            <a:ext cx="8534400" cy="4572000"/>
          </a:xfrm>
        </p:spPr>
        <p:txBody>
          <a:bodyPr>
            <a:normAutofit fontScale="47500" lnSpcReduction="20000"/>
          </a:bodyPr>
          <a:lstStyle/>
          <a:p>
            <a:pPr marL="0" indent="0" algn="just">
              <a:buNone/>
            </a:pPr>
            <a:endParaRPr lang="en-US" sz="4200" dirty="0">
              <a:latin typeface="Arial" panose="020B0604020202020204" pitchFamily="34" charset="0"/>
              <a:cs typeface="Arial" panose="020B0604020202020204" pitchFamily="34" charset="0"/>
            </a:endParaRPr>
          </a:p>
          <a:p>
            <a:pPr algn="just"/>
            <a:r>
              <a:rPr lang="en-US" sz="4200" dirty="0">
                <a:latin typeface="Arial" panose="020B0604020202020204" pitchFamily="34" charset="0"/>
                <a:cs typeface="Arial" panose="020B0604020202020204" pitchFamily="34" charset="0"/>
              </a:rPr>
              <a:t>Several reference rates and several deflators are under consideration for construction of the ISPB for India.</a:t>
            </a:r>
          </a:p>
          <a:p>
            <a:pPr marL="0" indent="0" algn="just">
              <a:buNone/>
            </a:pPr>
            <a:endParaRPr lang="en-US" sz="4200" dirty="0" smtClean="0">
              <a:latin typeface="Arial" panose="020B0604020202020204" pitchFamily="34" charset="0"/>
              <a:cs typeface="Arial" panose="020B0604020202020204" pitchFamily="34" charset="0"/>
            </a:endParaRPr>
          </a:p>
          <a:p>
            <a:pPr algn="just"/>
            <a:r>
              <a:rPr lang="en-US" sz="4200" dirty="0" err="1" smtClean="0">
                <a:latin typeface="Arial" panose="020B0604020202020204" pitchFamily="34" charset="0"/>
                <a:cs typeface="Arial" panose="020B0604020202020204" pitchFamily="34" charset="0"/>
              </a:rPr>
              <a:t>Laspeyres</a:t>
            </a:r>
            <a:r>
              <a:rPr lang="en-US" sz="4200" dirty="0" smtClean="0">
                <a:latin typeface="Arial" panose="020B0604020202020204" pitchFamily="34" charset="0"/>
                <a:cs typeface="Arial" panose="020B0604020202020204" pitchFamily="34" charset="0"/>
              </a:rPr>
              <a:t> </a:t>
            </a:r>
            <a:r>
              <a:rPr lang="en-US" sz="4200" dirty="0">
                <a:latin typeface="Arial" panose="020B0604020202020204" pitchFamily="34" charset="0"/>
                <a:cs typeface="Arial" panose="020B0604020202020204" pitchFamily="34" charset="0"/>
              </a:rPr>
              <a:t>Chain Link index is proposed to construct the </a:t>
            </a:r>
            <a:r>
              <a:rPr lang="en-US" sz="4200" dirty="0" smtClean="0">
                <a:latin typeface="Arial" panose="020B0604020202020204" pitchFamily="34" charset="0"/>
                <a:cs typeface="Arial" panose="020B0604020202020204" pitchFamily="34" charset="0"/>
              </a:rPr>
              <a:t>ISPB for India.</a:t>
            </a:r>
            <a:endParaRPr lang="en-US" sz="4200" dirty="0">
              <a:latin typeface="Arial" panose="020B0604020202020204" pitchFamily="34" charset="0"/>
              <a:cs typeface="Arial" panose="020B0604020202020204" pitchFamily="34" charset="0"/>
            </a:endParaRPr>
          </a:p>
          <a:p>
            <a:endParaRPr lang="en-US" sz="4200" dirty="0">
              <a:latin typeface="Arial" panose="020B0604020202020204" pitchFamily="34" charset="0"/>
              <a:cs typeface="Arial" panose="020B0604020202020204" pitchFamily="34" charset="0"/>
            </a:endParaRPr>
          </a:p>
          <a:p>
            <a:pPr algn="just"/>
            <a:r>
              <a:rPr lang="en-US" sz="4200" dirty="0">
                <a:latin typeface="Arial" panose="020B0604020202020204" pitchFamily="34" charset="0"/>
                <a:cs typeface="Arial" panose="020B0604020202020204" pitchFamily="34" charset="0"/>
              </a:rPr>
              <a:t>Currently it is proposed to construct ISPB based on the data of Scheduled Commercial </a:t>
            </a:r>
            <a:r>
              <a:rPr lang="en-US" sz="4200" dirty="0" smtClean="0">
                <a:latin typeface="Arial" panose="020B0604020202020204" pitchFamily="34" charset="0"/>
                <a:cs typeface="Arial" panose="020B0604020202020204" pitchFamily="34" charset="0"/>
              </a:rPr>
              <a:t>Banks in </a:t>
            </a:r>
            <a:r>
              <a:rPr lang="en-US" sz="4200" dirty="0">
                <a:latin typeface="Arial" panose="020B0604020202020204" pitchFamily="34" charset="0"/>
                <a:cs typeface="Arial" panose="020B0604020202020204" pitchFamily="34" charset="0"/>
              </a:rPr>
              <a:t>India based on balance sheet/P&amp;L data.</a:t>
            </a:r>
          </a:p>
          <a:p>
            <a:endParaRPr lang="en-US" sz="4200" dirty="0">
              <a:latin typeface="Arial" panose="020B0604020202020204" pitchFamily="34" charset="0"/>
              <a:cs typeface="Arial" panose="020B0604020202020204" pitchFamily="34" charset="0"/>
            </a:endParaRPr>
          </a:p>
          <a:p>
            <a:endParaRPr lang="en-US" sz="4200" dirty="0">
              <a:latin typeface="Arial" panose="020B0604020202020204" pitchFamily="34" charset="0"/>
              <a:cs typeface="Arial" panose="020B0604020202020204" pitchFamily="34" charset="0"/>
            </a:endParaRPr>
          </a:p>
          <a:p>
            <a:pPr marL="0" indent="0">
              <a:buNone/>
            </a:pPr>
            <a:r>
              <a:rPr lang="en-US" sz="4200" dirty="0" smtClean="0">
                <a:latin typeface="Arial" panose="020B0604020202020204" pitchFamily="34" charset="0"/>
                <a:cs typeface="Arial" panose="020B0604020202020204" pitchFamily="34" charset="0"/>
              </a:rPr>
              <a:t> </a:t>
            </a:r>
            <a:endParaRPr lang="en-US" sz="4200" dirty="0">
              <a:latin typeface="Arial" panose="020B0604020202020204" pitchFamily="34" charset="0"/>
              <a:cs typeface="Arial" panose="020B0604020202020204" pitchFamily="34" charset="0"/>
            </a:endParaRPr>
          </a:p>
          <a:p>
            <a:pPr lvl="8" algn="r">
              <a:buNone/>
            </a:pPr>
            <a:r>
              <a:rPr lang="en-US" sz="4200" dirty="0">
                <a:latin typeface="Arial" panose="020B0604020202020204" pitchFamily="34" charset="0"/>
                <a:cs typeface="Arial" panose="020B0604020202020204" pitchFamily="34" charset="0"/>
              </a:rPr>
              <a:t>Thank You</a:t>
            </a:r>
          </a:p>
          <a:p>
            <a:endParaRPr lang="en-US" dirty="0"/>
          </a:p>
        </p:txBody>
      </p:sp>
    </p:spTree>
    <p:extLst>
      <p:ext uri="{BB962C8B-B14F-4D97-AF65-F5344CB8AC3E}">
        <p14:creationId xmlns:p14="http://schemas.microsoft.com/office/powerpoint/2010/main" xmlns="" val="2092140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367</Words>
  <Application>Microsoft Office PowerPoint</Application>
  <PresentationFormat>On-screen Show (4:3)</PresentationFormat>
  <Paragraphs>35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Index of Service Production for Banking Sector in India  - work in progress </vt:lpstr>
      <vt:lpstr> Index of service production from banking in India  - work in progress </vt:lpstr>
      <vt:lpstr> Index of service production from banking in India  - work in progress </vt:lpstr>
      <vt:lpstr>  Index of service production from banking in India  - work in progress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user03</dc:creator>
  <cp:lastModifiedBy>user09</cp:lastModifiedBy>
  <cp:revision>18</cp:revision>
  <dcterms:created xsi:type="dcterms:W3CDTF">2017-10-24T11:55:48Z</dcterms:created>
  <dcterms:modified xsi:type="dcterms:W3CDTF">2017-10-25T03:56:35Z</dcterms:modified>
</cp:coreProperties>
</file>